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60" r:id="rId5"/>
    <p:sldId id="261" r:id="rId6"/>
    <p:sldId id="262" r:id="rId7"/>
    <p:sldId id="275" r:id="rId8"/>
    <p:sldId id="276" r:id="rId9"/>
    <p:sldId id="277" r:id="rId10"/>
    <p:sldId id="268" r:id="rId11"/>
    <p:sldId id="269" r:id="rId12"/>
    <p:sldId id="270" r:id="rId13"/>
    <p:sldId id="271" r:id="rId14"/>
    <p:sldId id="272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F8EB9-F6CE-4279-A818-F9D98E3F979A}" type="datetimeFigureOut">
              <a:rPr lang="bg-BG" smtClean="0"/>
              <a:t>24.10.2018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A3071-7C65-4061-81A3-7ED2C7ABAB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061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3071-7C65-4061-81A3-7ED2C7ABAB29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940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803345"/>
            <a:ext cx="78565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566870"/>
            <a:ext cx="624809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452962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5" y="22219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479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4655"/>
            <a:ext cx="4040188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479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4655"/>
            <a:ext cx="404177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b="1" dirty="0" smtClean="0">
                <a:solidFill>
                  <a:srgbClr val="FFC000"/>
                </a:solidFill>
              </a:rPr>
              <a:t>СУ „ГЕОРГИ </a:t>
            </a:r>
            <a:r>
              <a:rPr lang="bg-BG" b="1" dirty="0">
                <a:solidFill>
                  <a:srgbClr val="FFC000"/>
                </a:solidFill>
              </a:rPr>
              <a:t>ИЗМИРЛИЕВ</a:t>
            </a:r>
            <a:r>
              <a:rPr lang="bg-BG" b="1" dirty="0" smtClean="0">
                <a:solidFill>
                  <a:srgbClr val="FFC000"/>
                </a:solidFill>
              </a:rPr>
              <a:t>”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5566870"/>
            <a:ext cx="5344675" cy="83545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Изпълнение </a:t>
            </a:r>
            <a:r>
              <a:rPr lang="ru-RU" dirty="0"/>
              <a:t>на БЮДЖЕТ 2018 </a:t>
            </a:r>
          </a:p>
          <a:p>
            <a:pPr algn="ctr"/>
            <a:r>
              <a:rPr lang="ru-RU" dirty="0"/>
              <a:t>към 30.09.2018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ПРИДОБИВАНЕ НА</a:t>
            </a:r>
            <a:br>
              <a:rPr lang="ru-RU" dirty="0"/>
            </a:br>
            <a:r>
              <a:rPr lang="ru-RU" dirty="0"/>
              <a:t>              ДЪЛГОТРАЙНИ МАТЕРИАЛНИ АКТИВИ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749245"/>
            <a:ext cx="9000444" cy="4529623"/>
          </a:xfrm>
        </p:spPr>
        <p:txBody>
          <a:bodyPr/>
          <a:lstStyle/>
          <a:p>
            <a:pPr>
              <a:buNone/>
            </a:pPr>
            <a:r>
              <a:rPr lang="bg-BG" sz="2400" dirty="0" smtClean="0"/>
              <a:t>§ </a:t>
            </a:r>
            <a:r>
              <a:rPr lang="bg-BG" sz="2400" dirty="0"/>
              <a:t>52- 06 Изграждане на инфраструктурни обекти  </a:t>
            </a:r>
            <a:r>
              <a:rPr lang="bg-BG" sz="2400" dirty="0" smtClean="0"/>
              <a:t>  71 </a:t>
            </a:r>
            <a:r>
              <a:rPr lang="bg-BG" sz="2400" dirty="0"/>
              <a:t>764/ 47642 </a:t>
            </a:r>
          </a:p>
          <a:p>
            <a:pPr>
              <a:buNone/>
            </a:pPr>
            <a:r>
              <a:rPr lang="bg-BG" sz="2400" dirty="0"/>
              <a:t>       /доизплащане на спортната площадка от 2017 година/</a:t>
            </a:r>
          </a:p>
          <a:p>
            <a:endParaRPr lang="bg-BG" dirty="0"/>
          </a:p>
        </p:txBody>
      </p:sp>
      <p:pic>
        <p:nvPicPr>
          <p:cNvPr id="4" name="Picture 4" descr="C:\Users\user\Desktop\DJI_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590" y="3132492"/>
            <a:ext cx="487741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dirty="0"/>
              <a:t>Оборудване на 4 </a:t>
            </a:r>
            <a:r>
              <a:rPr lang="bg-BG"/>
              <a:t>компютърни </a:t>
            </a:r>
            <a:r>
              <a:rPr lang="bg-BG" smtClean="0"/>
              <a:t>кабинета  </a:t>
            </a:r>
            <a:r>
              <a:rPr lang="bg-BG" dirty="0"/>
              <a:t>с 65 нови компютри и </a:t>
            </a:r>
            <a:r>
              <a:rPr lang="bg-BG"/>
              <a:t>2 </a:t>
            </a:r>
            <a:r>
              <a:rPr lang="bg-BG" smtClean="0"/>
              <a:t>климатика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1978191"/>
            <a:ext cx="5999628" cy="450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6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Монтиране на обезопасителни мрежи   от  първия до четвъртия етаж </a:t>
            </a:r>
            <a:endParaRPr lang="bg-BG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4007" y="909368"/>
            <a:ext cx="4428445" cy="702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3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74900"/>
            <a:ext cx="914400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Шкафчета за всички ученици от начален етап </a:t>
            </a:r>
            <a:br>
              <a:rPr lang="ru-RU" dirty="0"/>
            </a:br>
            <a:r>
              <a:rPr lang="ru-RU" dirty="0"/>
              <a:t>Предстои закупуване на метални шкафчето на учениците от </a:t>
            </a:r>
            <a:r>
              <a:rPr lang="ru-RU" dirty="0" smtClean="0"/>
              <a:t>5 </a:t>
            </a:r>
            <a:r>
              <a:rPr lang="ru-RU" dirty="0"/>
              <a:t>до 7 клас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5" y="1649527"/>
            <a:ext cx="7024430" cy="527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087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222195"/>
            <a:ext cx="885689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През отчетния период в СУ „Георги Измирлиев“ се спазват всички плащания по КТД и ВПОРЗ</a:t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3835"/>
            <a:ext cx="8543245" cy="452962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Допълнителни възнаграждения за празници -24.05 и 15.09</a:t>
            </a:r>
          </a:p>
          <a:p>
            <a:r>
              <a:rPr lang="ru-RU" dirty="0"/>
              <a:t>Изпатени са средства за представително и работно облекло</a:t>
            </a:r>
          </a:p>
          <a:p>
            <a:r>
              <a:rPr lang="ru-RU" dirty="0"/>
              <a:t>Изплатено е диференцираното заплащане на педагогическите специалисти </a:t>
            </a:r>
          </a:p>
          <a:p>
            <a:r>
              <a:rPr lang="ru-RU" dirty="0"/>
              <a:t>Изпащат се транспортите разходи  на педагогическия персонал от други населени места</a:t>
            </a:r>
          </a:p>
          <a:p>
            <a:r>
              <a:rPr lang="ru-RU" dirty="0"/>
              <a:t>Изплащат се средствата от СБКО според решенията на Общото събрание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1650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Анализирайки  изпълнението на Бюджет 2018 г. към 30.09.2018 г.  се вижда  възможност за една спокойна  работна обстановка до края на  финансова година и постигане на поставените приоритети и цели в училището</a:t>
            </a:r>
            <a:endParaRPr lang="bg-BG" dirty="0"/>
          </a:p>
          <a:p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557408" y="5849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 Директор на  СУ ,,Георги Измирлиев“</a:t>
            </a:r>
          </a:p>
          <a:p>
            <a:r>
              <a:rPr lang="ru-RU" dirty="0">
                <a:solidFill>
                  <a:srgbClr val="FFC000"/>
                </a:solidFill>
              </a:rPr>
              <a:t> Криси Аврамова</a:t>
            </a:r>
            <a:endParaRPr lang="bg-B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4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5" y="453540"/>
            <a:ext cx="7787955" cy="1143000"/>
          </a:xfrm>
        </p:spPr>
        <p:txBody>
          <a:bodyPr>
            <a:normAutofit fontScale="90000"/>
          </a:bodyPr>
          <a:lstStyle/>
          <a:p>
            <a:r>
              <a:rPr lang="bg-BG" dirty="0"/>
              <a:t>СРЕДНО УЧИЛИЩЕ </a:t>
            </a:r>
            <a:r>
              <a:rPr lang="bg-BG" dirty="0" smtClean="0"/>
              <a:t>„ГЕОРГИ </a:t>
            </a:r>
            <a:r>
              <a:rPr lang="bg-BG" dirty="0"/>
              <a:t>ИЗМИРЛИЕВ”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1443835"/>
            <a:ext cx="6718300" cy="448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СУ „ГЕОРГИ ИЗМИРЛИЕВ”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138425"/>
            <a:ext cx="8551480" cy="4581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БЮДЖЕТ 2018 г.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ru-RU" dirty="0" smtClean="0"/>
              <a:t> </a:t>
            </a:r>
            <a:r>
              <a:rPr lang="ru-RU" dirty="0"/>
              <a:t>УТВЪРДЕН СЪС ЗАПОВЕД  РД 08 – </a:t>
            </a:r>
            <a:r>
              <a:rPr lang="ru-RU" dirty="0" smtClean="0"/>
              <a:t>834/22.03.2018г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  </a:t>
            </a:r>
            <a:r>
              <a:rPr lang="ru-RU" dirty="0" smtClean="0"/>
              <a:t>На </a:t>
            </a:r>
            <a:r>
              <a:rPr lang="ru-RU" dirty="0"/>
              <a:t>основание чл.44,ал.1,т.1,т.5 и ал.2 от ЗМСМА</a:t>
            </a:r>
            <a:r>
              <a:rPr lang="ru-RU" dirty="0" smtClean="0"/>
              <a:t>, т</a:t>
            </a:r>
            <a:r>
              <a:rPr lang="ru-RU" dirty="0"/>
              <a:t>. 23 от Решение  № 629 от  Протокол № </a:t>
            </a:r>
            <a:r>
              <a:rPr lang="ru-RU" dirty="0" smtClean="0"/>
              <a:t>39 от </a:t>
            </a:r>
            <a:r>
              <a:rPr lang="ru-RU" dirty="0"/>
              <a:t>25.01.2018 г. на Общински съвет – Горна Оряховица</a:t>
            </a:r>
            <a:r>
              <a:rPr lang="ru-RU" dirty="0" smtClean="0"/>
              <a:t>, утвърдени </a:t>
            </a:r>
            <a:r>
              <a:rPr lang="ru-RU" dirty="0"/>
              <a:t>формули за разпределението на бюджетите в </a:t>
            </a:r>
            <a:r>
              <a:rPr lang="ru-RU" dirty="0" smtClean="0"/>
              <a:t> делегираните </a:t>
            </a:r>
            <a:r>
              <a:rPr lang="ru-RU" dirty="0"/>
              <a:t>от държавата дейности на </a:t>
            </a:r>
            <a:r>
              <a:rPr lang="ru-RU" dirty="0" smtClean="0"/>
              <a:t>функция „Образование</a:t>
            </a:r>
            <a:r>
              <a:rPr lang="ru-RU" dirty="0"/>
              <a:t>” със заповед </a:t>
            </a:r>
            <a:r>
              <a:rPr lang="ru-RU" dirty="0" smtClean="0"/>
              <a:t> на </a:t>
            </a:r>
            <a:r>
              <a:rPr lang="ru-RU" dirty="0"/>
              <a:t>Кмета на Общината № 667/ 28.02.2018 година </a:t>
            </a:r>
            <a:r>
              <a:rPr lang="ru-RU" dirty="0" smtClean="0"/>
              <a:t>и </a:t>
            </a:r>
            <a:r>
              <a:rPr lang="ru-RU" dirty="0"/>
              <a:t>чл. 259 ал.1 от ЗПУО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680310"/>
            <a:ext cx="8229600" cy="53446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 sz="2600" b="1" u="sng" dirty="0"/>
              <a:t>Настоящият </a:t>
            </a:r>
            <a:r>
              <a:rPr lang="bg-BG" sz="2600" b="1" u="sng" dirty="0" smtClean="0"/>
              <a:t>бюджет </a:t>
            </a:r>
            <a:r>
              <a:rPr lang="bg-BG" sz="2600" b="1" u="sng" dirty="0"/>
              <a:t>е изготвен на следната  база </a:t>
            </a:r>
            <a:r>
              <a:rPr lang="bg-BG" sz="2600" b="1" u="sng" dirty="0" smtClean="0"/>
              <a:t>:</a:t>
            </a:r>
          </a:p>
          <a:p>
            <a:pPr marL="0" indent="0">
              <a:buNone/>
            </a:pPr>
            <a:endParaRPr lang="bg-BG" sz="2600" b="1" u="sng" dirty="0"/>
          </a:p>
          <a:p>
            <a:pPr marL="0" indent="0">
              <a:lnSpc>
                <a:spcPct val="160000"/>
              </a:lnSpc>
              <a:buNone/>
            </a:pPr>
            <a:r>
              <a:rPr lang="bg-BG" sz="2600" dirty="0"/>
              <a:t>За институция                                                                </a:t>
            </a:r>
            <a:r>
              <a:rPr lang="bg-BG" sz="26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bg-BG" sz="2600" dirty="0"/>
              <a:t>  </a:t>
            </a:r>
            <a:r>
              <a:rPr lang="bg-BG" sz="2600" dirty="0" smtClean="0"/>
              <a:t>   </a:t>
            </a:r>
            <a:r>
              <a:rPr lang="bg-BG" sz="2600" dirty="0"/>
              <a:t>х</a:t>
            </a:r>
            <a:r>
              <a:rPr lang="en-US" sz="2600" dirty="0"/>
              <a:t> </a:t>
            </a:r>
            <a:r>
              <a:rPr lang="bg-BG" sz="2600" dirty="0"/>
              <a:t> </a:t>
            </a:r>
            <a:r>
              <a:rPr lang="bg-BG" sz="2600" dirty="0" smtClean="0"/>
              <a:t>34 122,00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bg-BG" sz="2600" dirty="0" smtClean="0"/>
              <a:t>За </a:t>
            </a:r>
            <a:r>
              <a:rPr lang="bg-BG" sz="2600" dirty="0"/>
              <a:t>брой ученици </a:t>
            </a:r>
            <a:r>
              <a:rPr lang="bg-BG" sz="2600" dirty="0" smtClean="0"/>
              <a:t>ДФ           </a:t>
            </a:r>
            <a:r>
              <a:rPr lang="bg-BG" sz="2600" dirty="0">
                <a:solidFill>
                  <a:schemeClr val="tx2">
                    <a:lumMod val="75000"/>
                  </a:schemeClr>
                </a:solidFill>
              </a:rPr>
              <a:t>894</a:t>
            </a:r>
            <a:r>
              <a:rPr lang="bg-BG" sz="2600" dirty="0"/>
              <a:t>/ 887 /на 01.01.2018/   х   </a:t>
            </a:r>
            <a:r>
              <a:rPr lang="bg-BG" sz="2600" dirty="0" smtClean="0"/>
              <a:t>   1416,58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bg-BG" sz="2600" dirty="0" smtClean="0"/>
              <a:t>За </a:t>
            </a:r>
            <a:r>
              <a:rPr lang="bg-BG" sz="2600" dirty="0"/>
              <a:t>брой паралелки </a:t>
            </a:r>
            <a:r>
              <a:rPr lang="bg-BG" sz="2600" dirty="0" smtClean="0"/>
              <a:t>ДФ                                               </a:t>
            </a:r>
            <a:r>
              <a:rPr lang="bg-BG" sz="2600" dirty="0">
                <a:solidFill>
                  <a:schemeClr val="tx2">
                    <a:lumMod val="75000"/>
                  </a:schemeClr>
                </a:solidFill>
              </a:rPr>
              <a:t>37</a:t>
            </a:r>
            <a:r>
              <a:rPr lang="bg-BG" sz="2600" dirty="0"/>
              <a:t>    х    </a:t>
            </a:r>
            <a:r>
              <a:rPr lang="bg-BG" sz="2600" dirty="0" smtClean="0"/>
              <a:t>  7229,73     </a:t>
            </a:r>
            <a:r>
              <a:rPr lang="en-US" sz="2600" dirty="0" smtClean="0"/>
              <a:t> </a:t>
            </a:r>
            <a:r>
              <a:rPr lang="bg-BG" sz="2600" dirty="0" smtClean="0"/>
              <a:t>        </a:t>
            </a:r>
            <a:endParaRPr lang="bg-BG" sz="2600" dirty="0"/>
          </a:p>
          <a:p>
            <a:pPr marL="0" indent="0">
              <a:lnSpc>
                <a:spcPct val="160000"/>
              </a:lnSpc>
              <a:buNone/>
            </a:pPr>
            <a:r>
              <a:rPr lang="bg-BG" sz="2600" dirty="0"/>
              <a:t>За брой ученици ЦОУД    </a:t>
            </a:r>
            <a:r>
              <a:rPr lang="bg-BG" sz="2600" dirty="0" smtClean="0"/>
              <a:t>   </a:t>
            </a:r>
            <a:r>
              <a:rPr lang="bg-BG" sz="2600" dirty="0" smtClean="0">
                <a:solidFill>
                  <a:schemeClr val="tx2">
                    <a:lumMod val="75000"/>
                  </a:schemeClr>
                </a:solidFill>
              </a:rPr>
              <a:t>284</a:t>
            </a:r>
            <a:r>
              <a:rPr lang="bg-BG" sz="2600" dirty="0"/>
              <a:t>/ 240 /на 01.01.2018/ х    </a:t>
            </a:r>
            <a:r>
              <a:rPr lang="bg-BG" sz="2600" dirty="0" smtClean="0"/>
              <a:t>     </a:t>
            </a:r>
            <a:r>
              <a:rPr lang="bg-BG" sz="2600" dirty="0"/>
              <a:t>601,79         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bg-BG" sz="2600" dirty="0"/>
              <a:t>За брой групи   ЦОУД                                                 </a:t>
            </a:r>
            <a:r>
              <a:rPr lang="bg-BG" sz="2600" dirty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bg-BG" sz="2600" dirty="0"/>
              <a:t>    х </a:t>
            </a:r>
            <a:r>
              <a:rPr lang="bg-BG" sz="2600" dirty="0" smtClean="0"/>
              <a:t>      1536,52             </a:t>
            </a:r>
            <a:endParaRPr lang="bg-BG" sz="2600" dirty="0"/>
          </a:p>
          <a:p>
            <a:pPr marL="0" indent="0">
              <a:lnSpc>
                <a:spcPct val="160000"/>
              </a:lnSpc>
              <a:buNone/>
            </a:pPr>
            <a:r>
              <a:rPr lang="bg-BG" sz="2600" dirty="0"/>
              <a:t>За ученици на индивидуална форма                     </a:t>
            </a:r>
            <a:r>
              <a:rPr lang="bg-BG" sz="26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bg-BG" sz="2600" dirty="0"/>
              <a:t>      </a:t>
            </a:r>
            <a:r>
              <a:rPr lang="bg-BG" sz="2600" dirty="0" smtClean="0"/>
              <a:t>х       3592,00              </a:t>
            </a:r>
            <a:endParaRPr lang="bg-BG" sz="2600" dirty="0"/>
          </a:p>
          <a:p>
            <a:pPr marL="0" indent="0">
              <a:lnSpc>
                <a:spcPct val="160000"/>
              </a:lnSpc>
              <a:buNone/>
            </a:pPr>
            <a:r>
              <a:rPr lang="bg-BG" sz="2600" dirty="0"/>
              <a:t>За ученици на самостоятелна форма                     </a:t>
            </a:r>
            <a:r>
              <a:rPr lang="bg-BG" sz="2600" dirty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bg-BG" sz="2600" dirty="0"/>
              <a:t>     х   </a:t>
            </a:r>
            <a:r>
              <a:rPr lang="bg-BG" sz="2600" dirty="0" smtClean="0"/>
              <a:t>      </a:t>
            </a:r>
            <a:r>
              <a:rPr lang="bg-BG" sz="2600" dirty="0"/>
              <a:t>436,00                </a:t>
            </a:r>
            <a:br>
              <a:rPr lang="bg-BG" sz="2600" dirty="0"/>
            </a:br>
            <a:endParaRPr lang="bg-BG" sz="26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97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245"/>
            <a:ext cx="8229600" cy="83759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ДОПЪЛНИТЕЛНИ СРЕДСТВА КЪМ </a:t>
            </a:r>
            <a:r>
              <a:rPr lang="bg-BG" dirty="0" smtClean="0"/>
              <a:t>БЮДЖЕТА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None/>
            </a:pPr>
            <a:endParaRPr lang="ru-RU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None/>
            </a:pPr>
            <a:endParaRPr lang="ru-RU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dirty="0">
                <a:latin typeface="Tahoma"/>
                <a:cs typeface="Tahoma"/>
              </a:rPr>
              <a:t>За подобряване на МТБ   887 х  25 лв. –  22 175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ru-RU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dirty="0">
                <a:latin typeface="Tahoma"/>
                <a:cs typeface="Tahoma"/>
              </a:rPr>
              <a:t>За закуски                      380 х  72 лв. -   27 360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ru-RU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u="sng" dirty="0">
                <a:latin typeface="Tahoma"/>
                <a:cs typeface="Tahoma"/>
              </a:rPr>
              <a:t>За СТИПЕНДИИ               216 х 216лв. -   18 792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ru-RU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dirty="0" smtClean="0">
                <a:latin typeface="Tahoma"/>
                <a:cs typeface="Tahoma"/>
              </a:rPr>
              <a:t>     УТВЪРДЕН  </a:t>
            </a:r>
            <a:r>
              <a:rPr lang="ru-RU" dirty="0">
                <a:latin typeface="Tahoma"/>
                <a:cs typeface="Tahoma"/>
              </a:rPr>
              <a:t>БЮДЖЕТ  </a:t>
            </a:r>
            <a:r>
              <a:rPr lang="bg-BG" dirty="0">
                <a:latin typeface="Tahoma"/>
                <a:cs typeface="Tahoma"/>
              </a:rPr>
              <a:t>за</a:t>
            </a:r>
            <a:r>
              <a:rPr lang="ru-RU" dirty="0">
                <a:latin typeface="Tahoma"/>
                <a:cs typeface="Tahoma"/>
              </a:rPr>
              <a:t> 2018 г.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ru-RU" dirty="0">
                <a:latin typeface="Tahoma"/>
                <a:cs typeface="Tahoma"/>
              </a:rPr>
              <a:t>- 1 763 379 л</a:t>
            </a:r>
            <a:r>
              <a:rPr lang="bg-BG" dirty="0">
                <a:latin typeface="Tahoma"/>
                <a:cs typeface="Tahoma"/>
              </a:rPr>
              <a:t>в.</a:t>
            </a:r>
            <a:r>
              <a:rPr lang="ru-RU" dirty="0">
                <a:latin typeface="Tahoma"/>
                <a:cs typeface="Tahoma"/>
              </a:rPr>
              <a:t>            </a:t>
            </a: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950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" y="222195"/>
            <a:ext cx="9068844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ИЗПЪЛНЕНИЕ НА БЮДЖЕТА ПО ПРИХОДНАТА ЧАСТ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443835"/>
            <a:ext cx="8543245" cy="33595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g-BG" b="1" dirty="0" smtClean="0"/>
              <a:t> </a:t>
            </a:r>
            <a:r>
              <a:rPr lang="bg-BG" b="1" dirty="0"/>
              <a:t>§ 61-09 Вътрешни трансфери                 1 437 949 лв.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g-BG" b="1" dirty="0"/>
              <a:t> </a:t>
            </a:r>
            <a:r>
              <a:rPr lang="bg-BG" b="1" dirty="0" smtClean="0"/>
              <a:t>§ </a:t>
            </a:r>
            <a:r>
              <a:rPr lang="bg-BG" b="1" dirty="0"/>
              <a:t>24-05 Приходи от наем на имущество   </a:t>
            </a:r>
            <a:r>
              <a:rPr lang="bg-BG" b="1" dirty="0" smtClean="0"/>
              <a:t>  </a:t>
            </a:r>
            <a:r>
              <a:rPr lang="bg-BG" b="1" dirty="0"/>
              <a:t>3 405 лв.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g-BG" b="1" u="sng" dirty="0"/>
              <a:t> </a:t>
            </a:r>
            <a:r>
              <a:rPr lang="bg-BG" b="1" u="sng" dirty="0" smtClean="0"/>
              <a:t>§ </a:t>
            </a:r>
            <a:r>
              <a:rPr lang="bg-BG" b="1" u="sng" dirty="0"/>
              <a:t>36-19 Други непредвидени приходи      </a:t>
            </a:r>
            <a:r>
              <a:rPr lang="bg-BG" b="1" u="sng" dirty="0" smtClean="0"/>
              <a:t>     </a:t>
            </a:r>
            <a:r>
              <a:rPr lang="bg-BG" b="1" u="sng" dirty="0"/>
              <a:t>875 лв.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g-BG" b="1" dirty="0"/>
              <a:t>ОБЩО ПРИХОДИ КЪМ 30.09.2018 г.     </a:t>
            </a:r>
            <a:r>
              <a:rPr lang="bg-BG" b="1" dirty="0" smtClean="0"/>
              <a:t>   1 </a:t>
            </a:r>
            <a:r>
              <a:rPr lang="bg-BG" b="1" dirty="0"/>
              <a:t>442 229 лв.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633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583" y="0"/>
            <a:ext cx="91623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dirty="0"/>
              <a:t>РАЗХОДНА ЧАСТ НА БЮДЖЕТ  2018 г. </a:t>
            </a:r>
            <a:r>
              <a:rPr lang="bg-BG" sz="2800" dirty="0" smtClean="0"/>
              <a:t>към </a:t>
            </a:r>
            <a:r>
              <a:rPr lang="bg-BG" sz="2800" dirty="0"/>
              <a:t>30.09.2018 г.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62623"/>
              </p:ext>
            </p:extLst>
          </p:nvPr>
        </p:nvGraphicFramePr>
        <p:xfrm>
          <a:off x="1" y="481161"/>
          <a:ext cx="9153149" cy="569652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795772"/>
                <a:gridCol w="1357377"/>
              </a:tblGrid>
              <a:tr h="61082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1.Дейност 301 322 Общообразователни училища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РАЗХОДИ ЗА ЗАПЛАТИ, ОБЕЗЩЕТЕНИЯ И ОСИГУРИТЕЛНИ ВНОСКИ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77643">
                <a:tc>
                  <a:txBody>
                    <a:bodyPr/>
                    <a:lstStyle/>
                    <a:p>
                      <a:r>
                        <a:rPr lang="bg-BG" dirty="0" smtClean="0"/>
                        <a:t>§01-00  Заплати и възнаграждения за персонала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706 308 лв.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</a:tr>
              <a:tr h="65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§01-01  заплати и възнаграждения на персонал нает на трудови правоотношения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706 308 лв.</a:t>
                      </a:r>
                      <a:r>
                        <a:rPr lang="en-US" dirty="0" smtClean="0"/>
                        <a:t>  </a:t>
                      </a:r>
                      <a:endParaRPr lang="bg-BG" dirty="0"/>
                    </a:p>
                  </a:txBody>
                  <a:tcPr/>
                </a:tc>
              </a:tr>
              <a:tr h="377643">
                <a:tc>
                  <a:txBody>
                    <a:bodyPr/>
                    <a:lstStyle/>
                    <a:p>
                      <a:r>
                        <a:rPr lang="bg-BG" dirty="0" smtClean="0"/>
                        <a:t>§02- 00  Други възнаграждения и плащания на персонала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63 784 лв.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</a:tr>
              <a:tr h="563112">
                <a:tc>
                  <a:txBody>
                    <a:bodyPr/>
                    <a:lstStyle/>
                    <a:p>
                      <a:r>
                        <a:rPr lang="bg-BG" dirty="0" smtClean="0"/>
                        <a:t>§02-05 Изплатени суми от СБКО, за облекло и други на персонала, с характер на възнаграждения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23 350  лв.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</a:tr>
              <a:tr h="377643">
                <a:tc>
                  <a:txBody>
                    <a:bodyPr/>
                    <a:lstStyle/>
                    <a:p>
                      <a:r>
                        <a:rPr lang="bg-BG" dirty="0" smtClean="0"/>
                        <a:t>§02- 08 Обезщетения на персонала с характер на възнаграждения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34 800  лв.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</a:tr>
              <a:tr h="377643">
                <a:tc>
                  <a:txBody>
                    <a:bodyPr/>
                    <a:lstStyle/>
                    <a:p>
                      <a:r>
                        <a:rPr lang="bg-BG" dirty="0" smtClean="0"/>
                        <a:t>§ 02-09  Други плащания и възнаграждения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6 634 лв.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</a:tr>
              <a:tr h="377643">
                <a:tc>
                  <a:txBody>
                    <a:bodyPr/>
                    <a:lstStyle/>
                    <a:p>
                      <a:r>
                        <a:rPr lang="ru-RU" dirty="0" smtClean="0"/>
                        <a:t>§ 02-09  Други плащания и възнаграждения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6 634</a:t>
                      </a:r>
                      <a:r>
                        <a:rPr lang="bg-BG" dirty="0" smtClean="0"/>
                        <a:t> лв.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</a:tr>
              <a:tr h="377643">
                <a:tc>
                  <a:txBody>
                    <a:bodyPr/>
                    <a:lstStyle/>
                    <a:p>
                      <a:r>
                        <a:rPr lang="bg-BG" b="1" dirty="0" smtClean="0">
                          <a:latin typeface="Times New Roman" pitchFamily="18" charset="0"/>
                          <a:cs typeface="Calibri" pitchFamily="34" charset="0"/>
                        </a:rPr>
                        <a:t>§ 05-00 Задължителни осигурителни вноски от работодатели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 smtClean="0">
                          <a:latin typeface="Times New Roman" pitchFamily="18" charset="0"/>
                          <a:cs typeface="Calibri" pitchFamily="34" charset="0"/>
                        </a:rPr>
                        <a:t>152 791</a:t>
                      </a:r>
                      <a:r>
                        <a:rPr lang="bg-BG" dirty="0" smtClean="0"/>
                        <a:t> </a:t>
                      </a:r>
                      <a:r>
                        <a:rPr lang="bg-BG" b="1" dirty="0" smtClean="0"/>
                        <a:t>лв.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</a:tr>
              <a:tr h="377643">
                <a:tc>
                  <a:txBody>
                    <a:bodyPr/>
                    <a:lstStyle/>
                    <a:p>
                      <a:r>
                        <a:rPr lang="bg-BG" i="1" dirty="0" smtClean="0"/>
                        <a:t>§ 05- 01 ДОО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i="1" dirty="0" smtClean="0"/>
                        <a:t>77 219</a:t>
                      </a:r>
                      <a:r>
                        <a:rPr lang="bg-BG" dirty="0" smtClean="0"/>
                        <a:t> лв.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</a:tr>
              <a:tr h="377643">
                <a:tc>
                  <a:txBody>
                    <a:bodyPr/>
                    <a:lstStyle/>
                    <a:p>
                      <a:r>
                        <a:rPr lang="bg-BG" i="1" dirty="0" smtClean="0">
                          <a:latin typeface="Times New Roman" pitchFamily="18" charset="0"/>
                          <a:cs typeface="Calibri" pitchFamily="34" charset="0"/>
                        </a:rPr>
                        <a:t>§05-52 Учителски пенсионен фонд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i="1" dirty="0" smtClean="0">
                          <a:latin typeface="Times New Roman" pitchFamily="18" charset="0"/>
                          <a:cs typeface="Calibri" pitchFamily="34" charset="0"/>
                        </a:rPr>
                        <a:t>24 567 </a:t>
                      </a:r>
                      <a:r>
                        <a:rPr lang="bg-BG" dirty="0" smtClean="0"/>
                        <a:t> лв.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</a:tr>
              <a:tr h="377643">
                <a:tc>
                  <a:txBody>
                    <a:bodyPr/>
                    <a:lstStyle/>
                    <a:p>
                      <a:r>
                        <a:rPr lang="bg-BG" i="1" dirty="0" smtClean="0">
                          <a:latin typeface="Times New Roman" pitchFamily="18" charset="0"/>
                          <a:cs typeface="Calibri" pitchFamily="34" charset="0"/>
                        </a:rPr>
                        <a:t>§ 05-60 ЗОВ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i="1" dirty="0" smtClean="0">
                          <a:latin typeface="Times New Roman" pitchFamily="18" charset="0"/>
                          <a:cs typeface="Calibri" pitchFamily="34" charset="0"/>
                        </a:rPr>
                        <a:t>33 080</a:t>
                      </a:r>
                      <a:r>
                        <a:rPr lang="bg-BG" dirty="0" smtClean="0"/>
                        <a:t> лв.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</a:tr>
              <a:tr h="166611">
                <a:tc>
                  <a:txBody>
                    <a:bodyPr/>
                    <a:lstStyle/>
                    <a:p>
                      <a:r>
                        <a:rPr lang="bg-BG" i="1" dirty="0" smtClean="0">
                          <a:latin typeface="Times New Roman" pitchFamily="18" charset="0"/>
                          <a:cs typeface="Calibri" pitchFamily="34" charset="0"/>
                        </a:rPr>
                        <a:t>§ 05 -80 Универсален пенсионен фонд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i="1" dirty="0" smtClean="0">
                          <a:latin typeface="Times New Roman" pitchFamily="18" charset="0"/>
                          <a:cs typeface="Calibri" pitchFamily="34" charset="0"/>
                        </a:rPr>
                        <a:t>17 925</a:t>
                      </a:r>
                      <a:r>
                        <a:rPr lang="bg-BG" dirty="0" smtClean="0"/>
                        <a:t> лв.</a:t>
                      </a:r>
                      <a:r>
                        <a:rPr lang="en-US" dirty="0" smtClean="0"/>
                        <a:t> 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311" y="6211668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i="1" dirty="0">
                <a:solidFill>
                  <a:srgbClr val="FFC000"/>
                </a:solidFill>
                <a:latin typeface="Times New Roman" pitchFamily="18" charset="0"/>
                <a:cs typeface="Calibri" pitchFamily="34" charset="0"/>
              </a:rPr>
              <a:t>При планиране на обезщетения в § 02-08 са предвидени обезщетения за  3 пенсионери по 10.5 </a:t>
            </a:r>
            <a:r>
              <a:rPr lang="bg-BG" i="1" dirty="0" smtClean="0">
                <a:solidFill>
                  <a:srgbClr val="FFC000"/>
                </a:solidFill>
                <a:latin typeface="Times New Roman" pitchFamily="18" charset="0"/>
                <a:cs typeface="Calibri" pitchFamily="34" charset="0"/>
              </a:rPr>
              <a:t>брутни </a:t>
            </a:r>
            <a:r>
              <a:rPr lang="bg-BG" i="1" dirty="0">
                <a:solidFill>
                  <a:srgbClr val="FFC000"/>
                </a:solidFill>
                <a:latin typeface="Times New Roman" pitchFamily="18" charset="0"/>
                <a:cs typeface="Calibri" pitchFamily="34" charset="0"/>
              </a:rPr>
              <a:t>работни </a:t>
            </a:r>
            <a:r>
              <a:rPr lang="bg-BG" i="1" dirty="0" smtClean="0">
                <a:solidFill>
                  <a:srgbClr val="FFC000"/>
                </a:solidFill>
                <a:latin typeface="Times New Roman" pitchFamily="18" charset="0"/>
                <a:cs typeface="Calibri" pitchFamily="34" charset="0"/>
              </a:rPr>
              <a:t>заплати, </a:t>
            </a:r>
            <a:r>
              <a:rPr lang="bg-BG" i="1" dirty="0">
                <a:solidFill>
                  <a:srgbClr val="FFC000"/>
                </a:solidFill>
                <a:latin typeface="Times New Roman" pitchFamily="18" charset="0"/>
                <a:cs typeface="Calibri" pitchFamily="34" charset="0"/>
              </a:rPr>
              <a:t>съгласно КТД в системата на образованието</a:t>
            </a:r>
            <a:endParaRPr lang="bg-B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434289"/>
              </p:ext>
            </p:extLst>
          </p:nvPr>
        </p:nvGraphicFramePr>
        <p:xfrm>
          <a:off x="0" y="4"/>
          <a:ext cx="9144000" cy="6857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73395"/>
                <a:gridCol w="1670605"/>
              </a:tblGrid>
              <a:tr h="656120">
                <a:tc>
                  <a:txBody>
                    <a:bodyPr/>
                    <a:lstStyle/>
                    <a:p>
                      <a:r>
                        <a:rPr lang="bg-BG" sz="1800" u="sng" dirty="0" smtClean="0"/>
                        <a:t>§ 10-00  ИЗДРЪЖКА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u="sng" dirty="0" smtClean="0"/>
                        <a:t>216  929 лв</a:t>
                      </a:r>
                      <a:endParaRPr lang="bg-BG" dirty="0"/>
                    </a:p>
                  </a:txBody>
                  <a:tcPr/>
                </a:tc>
              </a:tr>
              <a:tr h="656120">
                <a:tc>
                  <a:txBody>
                    <a:bodyPr/>
                    <a:lstStyle/>
                    <a:p>
                      <a:r>
                        <a:rPr lang="bg-BG" i="1" dirty="0" smtClean="0"/>
                        <a:t>§10-11 Храна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i="1" dirty="0" smtClean="0"/>
                        <a:t>27 175 лв</a:t>
                      </a:r>
                      <a:endParaRPr lang="bg-BG" dirty="0"/>
                    </a:p>
                  </a:txBody>
                  <a:tcPr/>
                </a:tc>
              </a:tr>
              <a:tr h="952912">
                <a:tc>
                  <a:txBody>
                    <a:bodyPr/>
                    <a:lstStyle/>
                    <a:p>
                      <a:r>
                        <a:rPr lang="bg-BG" i="1" dirty="0" smtClean="0"/>
                        <a:t>§10-14 Учебни и научно-изследователски разходи и книги за библиотеката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i="1" dirty="0" smtClean="0"/>
                        <a:t>46 220  лв. </a:t>
                      </a:r>
                      <a:endParaRPr lang="bg-BG" dirty="0"/>
                    </a:p>
                  </a:txBody>
                  <a:tcPr/>
                </a:tc>
              </a:tr>
              <a:tr h="656120">
                <a:tc>
                  <a:txBody>
                    <a:bodyPr/>
                    <a:lstStyle/>
                    <a:p>
                      <a:r>
                        <a:rPr lang="bg-BG" i="1" dirty="0" smtClean="0"/>
                        <a:t>§10-15 Материали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i="1" dirty="0" smtClean="0"/>
                        <a:t>33 188   лв</a:t>
                      </a:r>
                      <a:endParaRPr lang="bg-BG" dirty="0"/>
                    </a:p>
                  </a:txBody>
                  <a:tcPr/>
                </a:tc>
              </a:tr>
              <a:tr h="656120">
                <a:tc>
                  <a:txBody>
                    <a:bodyPr/>
                    <a:lstStyle/>
                    <a:p>
                      <a:r>
                        <a:rPr lang="bg-BG" i="1" dirty="0" smtClean="0"/>
                        <a:t>§ 10-16 Вода, горива и енергия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i="1" dirty="0" smtClean="0"/>
                        <a:t>52 620  лв. </a:t>
                      </a:r>
                      <a:endParaRPr lang="bg-BG" dirty="0"/>
                    </a:p>
                  </a:txBody>
                  <a:tcPr/>
                </a:tc>
              </a:tr>
              <a:tr h="656120">
                <a:tc>
                  <a:txBody>
                    <a:bodyPr/>
                    <a:lstStyle/>
                    <a:p>
                      <a:r>
                        <a:rPr lang="bg-BG" i="1" dirty="0" smtClean="0"/>
                        <a:t>§ 10-20 Разходи за външни услуги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i="1" dirty="0" smtClean="0"/>
                        <a:t>41 117  лв</a:t>
                      </a:r>
                      <a:endParaRPr lang="bg-BG" dirty="0"/>
                    </a:p>
                  </a:txBody>
                  <a:tcPr/>
                </a:tc>
              </a:tr>
              <a:tr h="656120">
                <a:tc>
                  <a:txBody>
                    <a:bodyPr/>
                    <a:lstStyle/>
                    <a:p>
                      <a:r>
                        <a:rPr lang="bg-BG" i="1" dirty="0" smtClean="0"/>
                        <a:t>§ 10-30 Текущ ремонт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i="1" dirty="0" smtClean="0"/>
                        <a:t>3 192  лв</a:t>
                      </a:r>
                      <a:endParaRPr lang="bg-BG" dirty="0"/>
                    </a:p>
                  </a:txBody>
                  <a:tcPr/>
                </a:tc>
              </a:tr>
              <a:tr h="656120">
                <a:tc>
                  <a:txBody>
                    <a:bodyPr/>
                    <a:lstStyle/>
                    <a:p>
                      <a:r>
                        <a:rPr lang="bg-BG" i="1" dirty="0" smtClean="0"/>
                        <a:t>§ 10-51 Командировки в страната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i="1" dirty="0" smtClean="0"/>
                        <a:t>230   лв.</a:t>
                      </a:r>
                      <a:endParaRPr lang="bg-BG" dirty="0"/>
                    </a:p>
                  </a:txBody>
                  <a:tcPr/>
                </a:tc>
              </a:tr>
              <a:tr h="656120">
                <a:tc>
                  <a:txBody>
                    <a:bodyPr/>
                    <a:lstStyle/>
                    <a:p>
                      <a:r>
                        <a:rPr lang="bg-BG" i="1" dirty="0" smtClean="0"/>
                        <a:t>§ 10-63 Разходи за застраховки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i="1" dirty="0" smtClean="0"/>
                        <a:t>3 318  лв. </a:t>
                      </a:r>
                      <a:endParaRPr lang="bg-BG" dirty="0"/>
                    </a:p>
                  </a:txBody>
                  <a:tcPr/>
                </a:tc>
              </a:tr>
              <a:tr h="656120">
                <a:tc>
                  <a:txBody>
                    <a:bodyPr/>
                    <a:lstStyle/>
                    <a:p>
                      <a:r>
                        <a:rPr lang="bg-BG" i="1" dirty="0" smtClean="0"/>
                        <a:t>§ 10-91 СБКО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i="1" dirty="0" smtClean="0"/>
                        <a:t>9 869 лв.</a:t>
                      </a:r>
                      <a:endParaRPr lang="bg-BG" dirty="0" smtClean="0"/>
                    </a:p>
                    <a:p>
                      <a:pPr algn="r"/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0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696157"/>
              </p:ext>
            </p:extLst>
          </p:nvPr>
        </p:nvGraphicFramePr>
        <p:xfrm>
          <a:off x="0" y="-3"/>
          <a:ext cx="9144000" cy="68580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7083"/>
                <a:gridCol w="2026917"/>
              </a:tblGrid>
              <a:tr h="716125">
                <a:tc gridSpan="2">
                  <a:txBody>
                    <a:bodyPr/>
                    <a:lstStyle/>
                    <a:p>
                      <a:r>
                        <a:rPr lang="bg-BG" b="1" dirty="0" smtClean="0"/>
                        <a:t>ДРУГИ РАЗХОДИ :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973223">
                <a:tc>
                  <a:txBody>
                    <a:bodyPr/>
                    <a:lstStyle/>
                    <a:p>
                      <a:r>
                        <a:rPr lang="bg-BG" dirty="0" smtClean="0"/>
                        <a:t>§19 – 00 ПЛАТЕНИ ДАНЪЦИ,ТАКСИ И АДМИНИСТРАТИВНИ САНКЦИИ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9 792 лв.</a:t>
                      </a:r>
                      <a:endParaRPr lang="bg-BG" dirty="0"/>
                    </a:p>
                  </a:txBody>
                  <a:tcPr/>
                </a:tc>
              </a:tr>
              <a:tr h="973223">
                <a:tc>
                  <a:txBody>
                    <a:bodyPr/>
                    <a:lstStyle/>
                    <a:p>
                      <a:r>
                        <a:rPr lang="bg-BG" i="1" dirty="0" smtClean="0"/>
                        <a:t>§ 19-01  Платени държавни данъци, такси, наказателни лихви и административни санкции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i="1" dirty="0" smtClean="0"/>
                        <a:t>1 425 лв. </a:t>
                      </a:r>
                      <a:endParaRPr lang="bg-BG" dirty="0"/>
                    </a:p>
                  </a:txBody>
                  <a:tcPr/>
                </a:tc>
              </a:tr>
              <a:tr h="973223">
                <a:tc>
                  <a:txBody>
                    <a:bodyPr/>
                    <a:lstStyle/>
                    <a:p>
                      <a:r>
                        <a:rPr lang="bg-BG" i="1" dirty="0" smtClean="0"/>
                        <a:t>§ 19-81  Платени общински данъци, такси, наказателни лихви и административни санкции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i="1" dirty="0" smtClean="0"/>
                        <a:t>8 367 лв.</a:t>
                      </a:r>
                      <a:br>
                        <a:rPr lang="bg-BG" i="1" dirty="0" smtClean="0"/>
                      </a:br>
                      <a:endParaRPr lang="bg-BG" dirty="0"/>
                    </a:p>
                  </a:txBody>
                  <a:tcPr/>
                </a:tc>
              </a:tr>
              <a:tr h="973223">
                <a:tc>
                  <a:txBody>
                    <a:bodyPr/>
                    <a:lstStyle/>
                    <a:p>
                      <a:r>
                        <a:rPr lang="bg-BG" dirty="0" smtClean="0"/>
                        <a:t>РАЗХОДИ ЗА  СТИПЕНДИИ</a:t>
                      </a:r>
                    </a:p>
                    <a:p>
                      <a:r>
                        <a:rPr lang="bg-BG" b="1" dirty="0" smtClean="0"/>
                        <a:t> § 40 – 00 СТИПЕНДИИ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b="1" dirty="0" smtClean="0"/>
                        <a:t>20 250 лв. </a:t>
                      </a:r>
                      <a:endParaRPr lang="bg-BG" dirty="0"/>
                    </a:p>
                  </a:txBody>
                  <a:tcPr/>
                </a:tc>
              </a:tr>
              <a:tr h="1275762"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solidFill>
                            <a:schemeClr val="tx1"/>
                          </a:solidFill>
                        </a:rPr>
                        <a:t>Разходи за  спорт</a:t>
                      </a:r>
                    </a:p>
                    <a:p>
                      <a:pPr>
                        <a:buNone/>
                      </a:pPr>
                      <a:r>
                        <a:rPr lang="bg-BG" sz="1800" dirty="0" smtClean="0"/>
                        <a:t>Дейност  721 713 </a:t>
                      </a:r>
                    </a:p>
                    <a:p>
                      <a:pPr>
                        <a:buNone/>
                      </a:pPr>
                      <a:r>
                        <a:rPr lang="bg-BG" sz="1800" dirty="0" smtClean="0"/>
                        <a:t>		ПМС 129          Спорт за всички </a:t>
                      </a:r>
                      <a:br>
                        <a:rPr lang="bg-BG" sz="1800" dirty="0" smtClean="0"/>
                      </a:b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/>
                        <a:t>3 307 лв.</a:t>
                      </a:r>
                      <a:br>
                        <a:rPr lang="bg-BG" sz="1800" dirty="0" smtClean="0"/>
                      </a:br>
                      <a:endParaRPr lang="bg-BG" dirty="0"/>
                    </a:p>
                  </a:txBody>
                  <a:tcPr/>
                </a:tc>
              </a:tr>
              <a:tr h="973223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§ 10-15  </a:t>
                      </a:r>
                      <a:r>
                        <a:rPr lang="en-US" sz="1800" i="1" dirty="0" err="1" smtClean="0"/>
                        <a:t>Разходи</a:t>
                      </a:r>
                      <a:r>
                        <a:rPr lang="en-US" sz="1800" i="1" dirty="0" smtClean="0"/>
                        <a:t> </a:t>
                      </a:r>
                      <a:r>
                        <a:rPr lang="en-US" sz="1800" i="1" dirty="0" err="1" smtClean="0"/>
                        <a:t>за</a:t>
                      </a:r>
                      <a:r>
                        <a:rPr lang="en-US" sz="1800" i="1" dirty="0" smtClean="0"/>
                        <a:t> </a:t>
                      </a:r>
                      <a:r>
                        <a:rPr lang="en-US" sz="1800" i="1" dirty="0" err="1" smtClean="0"/>
                        <a:t>материали</a:t>
                      </a:r>
                      <a:r>
                        <a:rPr lang="bg-BG" sz="1800" i="1" dirty="0" smtClean="0"/>
                        <a:t>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i="1" dirty="0" smtClean="0"/>
                        <a:t>3 307    лв.</a:t>
                      </a:r>
                      <a:r>
                        <a:rPr lang="bg-BG" sz="18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bg-BG" sz="1800" dirty="0" smtClean="0">
                          <a:solidFill>
                            <a:srgbClr val="FF0000"/>
                          </a:solidFill>
                        </a:rPr>
                      </a:b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9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779</Words>
  <Application>Microsoft Office PowerPoint</Application>
  <PresentationFormat>On-screen Show (4:3)</PresentationFormat>
  <Paragraphs>112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СУ „ГЕОРГИ ИЗМИРЛИЕВ”</vt:lpstr>
      <vt:lpstr>СРЕДНО УЧИЛИЩЕ „ГЕОРГИ ИЗМИРЛИЕВ”</vt:lpstr>
      <vt:lpstr>СУ „ГЕОРГИ ИЗМИРЛИЕВ” </vt:lpstr>
      <vt:lpstr>PowerPoint Presentation</vt:lpstr>
      <vt:lpstr>ДОПЪЛНИТЕЛНИ СРЕДСТВА КЪМ БЮДЖЕТА</vt:lpstr>
      <vt:lpstr>ИЗПЪЛНЕНИЕ НА БЮДЖЕТА ПО ПРИХОДНАТА ЧАСТ</vt:lpstr>
      <vt:lpstr>РАЗХОДНА ЧАСТ НА БЮДЖЕТ  2018 г. към 30.09.2018 г.</vt:lpstr>
      <vt:lpstr>PowerPoint Presentation</vt:lpstr>
      <vt:lpstr>PowerPoint Presentation</vt:lpstr>
      <vt:lpstr>ПРИДОБИВАНЕ НА               ДЪЛГОТРАЙНИ МАТЕРИАЛНИ АКТИВИ</vt:lpstr>
      <vt:lpstr>Оборудване на 4 компютърни кабинета  с 65 нови компютри и 2 климатика </vt:lpstr>
      <vt:lpstr>Монтиране на обезопасителни мрежи   от  първия до четвъртия етаж </vt:lpstr>
      <vt:lpstr> Шкафчета за всички ученици от начален етап  Предстои закупуване на метални шкафчето на учениците от 5 до 7 клас</vt:lpstr>
      <vt:lpstr>През отчетния период в СУ „Георги Измирлиев“ се спазват всички плащания по КТД и ВПОРЗ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sou_GI</cp:lastModifiedBy>
  <cp:revision>23</cp:revision>
  <dcterms:created xsi:type="dcterms:W3CDTF">2013-08-21T19:17:07Z</dcterms:created>
  <dcterms:modified xsi:type="dcterms:W3CDTF">2018-10-24T13:26:17Z</dcterms:modified>
</cp:coreProperties>
</file>